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6" r:id="rId4"/>
  </p:sldMasterIdLst>
  <p:notesMasterIdLst>
    <p:notesMasterId r:id="rId6"/>
  </p:notesMasterIdLst>
  <p:sldIdLst>
    <p:sldId id="3228" r:id="rId5"/>
    <p:sldId id="548" r:id="rId7"/>
    <p:sldId id="3256" r:id="rId8"/>
    <p:sldId id="3255" r:id="rId9"/>
    <p:sldId id="3258" r:id="rId10"/>
    <p:sldId id="3330" r:id="rId11"/>
    <p:sldId id="3329" r:id="rId12"/>
    <p:sldId id="3314" r:id="rId13"/>
    <p:sldId id="3315" r:id="rId14"/>
    <p:sldId id="3316" r:id="rId15"/>
    <p:sldId id="3326" r:id="rId16"/>
    <p:sldId id="3317" r:id="rId17"/>
    <p:sldId id="3311" r:id="rId18"/>
    <p:sldId id="3318" r:id="rId19"/>
    <p:sldId id="3312" r:id="rId20"/>
    <p:sldId id="3319" r:id="rId21"/>
    <p:sldId id="3320" r:id="rId22"/>
    <p:sldId id="3321" r:id="rId23"/>
    <p:sldId id="3331" r:id="rId24"/>
    <p:sldId id="3323" r:id="rId25"/>
    <p:sldId id="3332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88" y="579"/>
      </p:cViewPr>
      <p:guideLst>
        <p:guide orient="horz" pos="20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tags" Target="tags/tag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46.w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44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4" Type="http://schemas.openxmlformats.org/officeDocument/2006/relationships/notesSlide" Target="../notesSlides/notesSlide13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46.wmf"/><Relationship Id="rId10" Type="http://schemas.openxmlformats.org/officeDocument/2006/relationships/oleObject" Target="../embeddings/oleObject4.bin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61280" y="2805987"/>
            <a:ext cx="776224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765">
              <a:defRPr/>
            </a:pPr>
            <a:r>
              <a:rPr 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Vision Transformer</a:t>
            </a:r>
            <a:endParaRPr 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913765">
              <a:defRPr/>
            </a:pPr>
            <a:r>
              <a:rPr 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with Deformable Attention</a:t>
            </a:r>
            <a:endParaRPr 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6900" y="5048885"/>
            <a:ext cx="34245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Accepted by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CVPR 2022 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7011035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Deformable Attention Transformer (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DAT)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400" y="950595"/>
            <a:ext cx="2558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2. </a:t>
            </a:r>
            <a:r>
              <a:rPr lang="zh-CN" altLang="en-US" sz="2000" b="1">
                <a:sym typeface="+mn-ea"/>
              </a:rPr>
              <a:t>offset网络</a:t>
            </a:r>
            <a:endParaRPr lang="zh-CN" altLang="en-US" sz="2000" b="1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45" y="802640"/>
            <a:ext cx="3159125" cy="573976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2828925"/>
            <a:ext cx="3067050" cy="4699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529070" y="3607435"/>
            <a:ext cx="4681220" cy="915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使用预定义的因子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</a:t>
            </a:r>
            <a:r>
              <a:rPr lang="zh-CN" altLang="en-US" b="1"/>
              <a:t>来限制</a:t>
            </a:r>
            <a:r>
              <a:rPr lang="zh-CN" altLang="en-US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Δ</a:t>
            </a:r>
            <a:r>
              <a:rPr lang="en-US" altLang="zh-CN" i="1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</a:t>
            </a:r>
            <a:r>
              <a:rPr lang="zh-CN" altLang="en-US" b="1"/>
              <a:t>的振幅，</a:t>
            </a:r>
            <a:r>
              <a:rPr lang="zh-CN" altLang="en-US" b="1">
                <a:sym typeface="+mn-ea"/>
              </a:rPr>
              <a:t>为每个参考点设一个覆盖的局部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×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sym typeface="+mn-ea"/>
              </a:rPr>
              <a:t>区域</a:t>
            </a:r>
            <a:endParaRPr lang="zh-CN" altLang="en-US" b="1"/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0052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Deformable Attention Transformer (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DAT)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60400" y="950595"/>
                <a:ext cx="2816860" cy="4121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000" b="1"/>
                  <a:t>3.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b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000" b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𝐤</m:t>
                        </m:r>
                      </m:e>
                    </m:acc>
                    <m:r>
                      <a:rPr lang="en-US" altLang="zh-CN" sz="2000" b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/</m:t>
                    </m:r>
                    <m:acc>
                      <m:accPr>
                        <m:chr m:val="̃"/>
                        <m:ctrlPr>
                          <a:rPr lang="en-US" altLang="zh-CN" sz="2000" b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 sz="2000" b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𝐯</m:t>
                        </m:r>
                      </m:e>
                    </m:acc>
                  </m:oMath>
                </a14:m>
                <a:endParaRPr lang="zh-CN" altLang="en-US" sz="2000" b="1">
                  <a:sym typeface="+mn-ea"/>
                </a:endParaRPr>
              </a:p>
              <a:p>
                <a:endParaRPr lang="zh-CN" altLang="en-US" sz="2000" b="1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950595"/>
                <a:ext cx="2816860" cy="412115"/>
              </a:xfrm>
              <a:prstGeom prst="rect">
                <a:avLst/>
              </a:prstGeom>
              <a:blipFill rotWithShape="1">
                <a:blip r:embed="rId2"/>
                <a:stretch>
                  <a:fillRect b="-66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660400" y="1438275"/>
            <a:ext cx="3840480" cy="3235960"/>
            <a:chOff x="726" y="2669"/>
            <a:chExt cx="5463" cy="4552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rcRect l="46905" t="39780" r="20984" b="27659"/>
            <a:stretch>
              <a:fillRect/>
            </a:stretch>
          </p:blipFill>
          <p:spPr>
            <a:xfrm>
              <a:off x="726" y="4943"/>
              <a:ext cx="5463" cy="2278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rcRect l="50120" t="7076" r="36502" b="60349"/>
            <a:stretch>
              <a:fillRect/>
            </a:stretch>
          </p:blipFill>
          <p:spPr>
            <a:xfrm>
              <a:off x="1285" y="2669"/>
              <a:ext cx="2276" cy="2279"/>
            </a:xfrm>
            <a:prstGeom prst="rect">
              <a:avLst/>
            </a:prstGeom>
          </p:spPr>
        </p:pic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470" y="1289685"/>
            <a:ext cx="2328545" cy="41656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rcRect r="11702"/>
          <a:stretch>
            <a:fillRect/>
          </a:stretch>
        </p:blipFill>
        <p:spPr>
          <a:xfrm>
            <a:off x="5030470" y="2345055"/>
            <a:ext cx="6264910" cy="8464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470" y="3175000"/>
            <a:ext cx="3672840" cy="375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100" y="3556635"/>
            <a:ext cx="843280" cy="348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31105" y="3562985"/>
            <a:ext cx="4784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              </a:t>
            </a:r>
            <a:r>
              <a:rPr lang="zh-CN" altLang="en-US" b="1"/>
              <a:t>是</a:t>
            </a:r>
            <a:r>
              <a:rPr lang="en-US" altLang="zh-CN" b="1"/>
              <a:t>                         </a:t>
            </a:r>
            <a:r>
              <a:rPr lang="zh-CN" altLang="en-US" b="1"/>
              <a:t>上所有位置的索引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1575" y="3582035"/>
            <a:ext cx="1556385" cy="309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74590" y="2094230"/>
            <a:ext cx="153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双线性插值：</a:t>
            </a:r>
            <a:endParaRPr lang="zh-CN" altLang="en-US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470" y="4282440"/>
            <a:ext cx="4431030" cy="9315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030470" y="3175000"/>
            <a:ext cx="6593205" cy="587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>
                <a:sym typeface="+mn-ea"/>
              </a:rPr>
              <a:t>                                                        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87324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Deformable Attention Transformer (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DAT)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6750" y="803910"/>
            <a:ext cx="10859135" cy="5042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>
                <a:sym typeface="+mn-ea"/>
              </a:rPr>
              <a:t>4. </a:t>
            </a:r>
            <a:r>
              <a:rPr lang="zh-CN" altLang="en-US" sz="2000" b="1">
                <a:sym typeface="+mn-ea"/>
              </a:rPr>
              <a:t>可变形的相对位置</a:t>
            </a:r>
            <a:r>
              <a:rPr lang="zh-CN" altLang="en-US" sz="2000" b="1">
                <a:sym typeface="+mn-ea"/>
              </a:rPr>
              <a:t>编码</a:t>
            </a:r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  <a:p>
            <a:r>
              <a:rPr lang="zh-CN" altLang="en-US" sz="2000" b="1">
                <a:sym typeface="+mn-ea"/>
              </a:rPr>
              <a:t>对于一个</a:t>
            </a:r>
            <a:r>
              <a:rPr lang="en-US" altLang="zh-CN" sz="2000" b="1">
                <a:sym typeface="+mn-ea"/>
              </a:rPr>
              <a:t>HxW</a:t>
            </a:r>
            <a:r>
              <a:rPr lang="zh-CN" altLang="en-US" sz="2000" b="1">
                <a:sym typeface="+mn-ea"/>
              </a:rPr>
              <a:t>的特征图，相对位置坐标在</a:t>
            </a:r>
            <a:r>
              <a:rPr lang="en-US" altLang="zh-CN" sz="2000" b="1">
                <a:sym typeface="+mn-ea"/>
              </a:rPr>
              <a:t>[-H, H]</a:t>
            </a:r>
            <a:r>
              <a:rPr lang="zh-CN" altLang="en-US" sz="2000" b="1">
                <a:sym typeface="+mn-ea"/>
              </a:rPr>
              <a:t>和</a:t>
            </a:r>
            <a:r>
              <a:rPr lang="en-US" altLang="zh-CN" sz="2000" b="1">
                <a:sym typeface="+mn-ea"/>
              </a:rPr>
              <a:t>[-W, W]</a:t>
            </a:r>
            <a:r>
              <a:rPr lang="zh-CN" altLang="en-US" sz="2000" b="1">
                <a:sym typeface="+mn-ea"/>
              </a:rPr>
              <a:t>内，</a:t>
            </a:r>
            <a:r>
              <a:rPr lang="zh-CN" altLang="en-US" sz="2000" b="1">
                <a:sym typeface="+mn-ea"/>
              </a:rPr>
              <a:t>所以</a:t>
            </a:r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  <a:p>
            <a:endParaRPr lang="zh-CN" altLang="en-US" sz="2000" b="1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40" y="2495550"/>
            <a:ext cx="6972300" cy="8477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65656" r="14863"/>
          <a:stretch>
            <a:fillRect/>
          </a:stretch>
        </p:blipFill>
        <p:spPr>
          <a:xfrm>
            <a:off x="2428240" y="3667125"/>
            <a:ext cx="972820" cy="6076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40" y="3343275"/>
            <a:ext cx="2653030" cy="3238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775" y="1548765"/>
            <a:ext cx="2626360" cy="365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899275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Deformable Attention Transformer (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DAT)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0400" y="950595"/>
            <a:ext cx="2400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5. </a:t>
            </a:r>
            <a:r>
              <a:rPr lang="zh-CN" altLang="en-US" b="1"/>
              <a:t>计算复杂度</a:t>
            </a:r>
            <a:endParaRPr lang="zh-CN" altLang="en-US" b="1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rcRect r="2115" b="26106"/>
          <a:stretch>
            <a:fillRect/>
          </a:stretch>
        </p:blipFill>
        <p:spPr>
          <a:xfrm>
            <a:off x="851535" y="1318895"/>
            <a:ext cx="7058025" cy="98615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" y="2305050"/>
            <a:ext cx="2867025" cy="35242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665855" y="2305050"/>
            <a:ext cx="134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采样点数目</a:t>
            </a:r>
            <a:endParaRPr lang="zh-CN" altLang="en-US" b="1"/>
          </a:p>
        </p:txBody>
      </p:sp>
      <p:graphicFrame>
        <p:nvGraphicFramePr>
          <p:cNvPr id="50" name="对象 4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1218" y="4718050"/>
          <a:ext cx="4954270" cy="450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4" imgW="2514600" imgH="228600" progId="Equation.KSEE3">
                  <p:embed/>
                </p:oleObj>
              </mc:Choice>
              <mc:Fallback>
                <p:oleObj name="" r:id="rId4" imgW="2514600" imgH="2286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1218" y="4718050"/>
                        <a:ext cx="4954270" cy="450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64565" y="4718260"/>
          <a:ext cx="5350510" cy="900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6" imgW="2717800" imgH="457200" progId="Equation.KSEE3">
                  <p:embed/>
                </p:oleObj>
              </mc:Choice>
              <mc:Fallback>
                <p:oleObj name="" r:id="rId6" imgW="2717800" imgH="457200" progId="Equation.KSEE3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64565" y="4718260"/>
                        <a:ext cx="5350510" cy="900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55445" y="2863215"/>
          <a:ext cx="3058795" cy="1327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" r:id="rId8" imgW="1727200" imgH="749300" progId="Equation.KSEE3">
                  <p:embed/>
                </p:oleObj>
              </mc:Choice>
              <mc:Fallback>
                <p:oleObj name="" r:id="rId8" imgW="1727200" imgH="7493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55445" y="2863215"/>
                        <a:ext cx="3058795" cy="1327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62893" y="3083243"/>
          <a:ext cx="3757930" cy="85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" r:id="rId10" imgW="2120900" imgH="482600" progId="Equation.KSEE3">
                  <p:embed/>
                </p:oleObj>
              </mc:Choice>
              <mc:Fallback>
                <p:oleObj name="" r:id="rId10" imgW="2120900" imgH="4826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62893" y="3083243"/>
                        <a:ext cx="3757930" cy="855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Deformable Attention Transformer 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DAT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28696"/>
          <a:stretch>
            <a:fillRect/>
          </a:stretch>
        </p:blipFill>
        <p:spPr>
          <a:xfrm>
            <a:off x="552450" y="774700"/>
            <a:ext cx="11087100" cy="2030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2819400"/>
            <a:ext cx="3669030" cy="37572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3035" y="3058160"/>
            <a:ext cx="75558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stage1和stage2基本上是在提取局部信息，</a:t>
            </a:r>
            <a:r>
              <a:rPr lang="en-US" altLang="zh-CN" b="1"/>
              <a:t>D</a:t>
            </a:r>
            <a:r>
              <a:rPr lang="zh-CN" altLang="en-US" b="1"/>
              <a:t>eformable </a:t>
            </a:r>
            <a:r>
              <a:rPr lang="en-US" altLang="zh-CN" b="1"/>
              <a:t>A</a:t>
            </a:r>
            <a:r>
              <a:rPr lang="zh-CN" altLang="en-US" b="1"/>
              <a:t>ttention效果不如</a:t>
            </a:r>
            <a:r>
              <a:rPr lang="en-US" altLang="zh-CN" b="1"/>
              <a:t>Shift-Window</a:t>
            </a:r>
            <a:r>
              <a:rPr lang="zh-CN" altLang="en-US" b="1"/>
              <a:t> </a:t>
            </a:r>
            <a:r>
              <a:rPr lang="en-US" altLang="zh-CN" b="1"/>
              <a:t>A</a:t>
            </a:r>
            <a:r>
              <a:rPr lang="zh-CN" altLang="en-US" b="1"/>
              <a:t>ttention；</a:t>
            </a:r>
            <a:endParaRPr lang="zh-CN" altLang="en-US" b="1"/>
          </a:p>
          <a:p>
            <a:endParaRPr lang="zh-CN" altLang="en-US" b="1">
              <a:sym typeface="+mn-ea"/>
            </a:endParaRPr>
          </a:p>
          <a:p>
            <a:r>
              <a:rPr lang="zh-CN" altLang="en-US" b="1">
                <a:sym typeface="+mn-ea"/>
              </a:rPr>
              <a:t>stage1和stage2</a:t>
            </a:r>
            <a:r>
              <a:rPr lang="zh-CN" altLang="en-US" b="1"/>
              <a:t>中，</a:t>
            </a:r>
            <a:r>
              <a:rPr lang="en-US" altLang="zh-CN" b="1"/>
              <a:t>K</a:t>
            </a:r>
            <a:r>
              <a:rPr lang="zh-CN" altLang="en-US" b="1"/>
              <a:t>ey和</a:t>
            </a:r>
            <a:r>
              <a:rPr lang="en-US" altLang="zh-CN" b="1"/>
              <a:t>V</a:t>
            </a:r>
            <a:r>
              <a:rPr lang="zh-CN" altLang="en-US" b="1"/>
              <a:t>alue对太多了，会大大增大因为点积和双线性插值带来的计算复杂度。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777240"/>
            <a:ext cx="4986020" cy="5777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130"/>
            <a:ext cx="4523740" cy="3417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740" y="1512570"/>
            <a:ext cx="7660005" cy="45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60" y="857885"/>
            <a:ext cx="7007860" cy="557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400" y="893445"/>
            <a:ext cx="1157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可视化</a:t>
            </a:r>
            <a:endParaRPr lang="zh-CN" altLang="en-US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039" t="604" r="2284" b="63197"/>
          <a:stretch>
            <a:fillRect/>
          </a:stretch>
        </p:blipFill>
        <p:spPr>
          <a:xfrm>
            <a:off x="751840" y="1584325"/>
            <a:ext cx="5213985" cy="23088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80158"/>
          <a:stretch>
            <a:fillRect/>
          </a:stretch>
        </p:blipFill>
        <p:spPr>
          <a:xfrm>
            <a:off x="3098165" y="3998595"/>
            <a:ext cx="6506845" cy="1511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835" t="36768" r="2243" b="22305"/>
          <a:stretch>
            <a:fillRect/>
          </a:stretch>
        </p:blipFill>
        <p:spPr>
          <a:xfrm>
            <a:off x="6455410" y="1364615"/>
            <a:ext cx="5063490" cy="252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400" y="893445"/>
            <a:ext cx="1157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消融实验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80" y="1261745"/>
            <a:ext cx="6458585" cy="4877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949325"/>
            <a:ext cx="10830560" cy="27412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32505" y="4156075"/>
            <a:ext cx="47009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1 </a:t>
            </a:r>
            <a:r>
              <a:rPr lang="zh-CN" altLang="en-US" sz="2000" b="1"/>
              <a:t>清华大学自动化系</a:t>
            </a:r>
            <a:endParaRPr lang="zh-CN" altLang="en-US" sz="2000" b="1"/>
          </a:p>
          <a:p>
            <a:r>
              <a:rPr lang="en-US" altLang="zh-CN" sz="2000" b="1"/>
              <a:t>2 </a:t>
            </a:r>
            <a:r>
              <a:rPr lang="zh-CN" altLang="en-US" sz="2000" b="1"/>
              <a:t>亚马逊</a:t>
            </a:r>
            <a:r>
              <a:rPr lang="en-US" altLang="zh-CN" sz="2000" b="1"/>
              <a:t> AWS AI</a:t>
            </a:r>
            <a:endParaRPr lang="en-US" altLang="zh-CN" sz="2000" b="1"/>
          </a:p>
          <a:p>
            <a:r>
              <a:rPr lang="en-US" altLang="zh-CN" sz="2000" b="1"/>
              <a:t>3 北京智源人工智能研究院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400" y="893445"/>
            <a:ext cx="1157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消融实验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40" y="1261745"/>
            <a:ext cx="6096000" cy="3648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400" y="893445"/>
            <a:ext cx="1157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消融实验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205" y="995680"/>
            <a:ext cx="5257800" cy="529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519" t="9117" r="82065" b="7597"/>
          <a:stretch>
            <a:fillRect/>
          </a:stretch>
        </p:blipFill>
        <p:spPr>
          <a:xfrm>
            <a:off x="467995" y="1090295"/>
            <a:ext cx="1905635" cy="2626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0400" y="777240"/>
            <a:ext cx="750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通讯作者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黄高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清华大学自动化系助理教授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博士生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导师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73630" y="11264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DenseNet（CVPR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2017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best paper）第一作者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940" y="1494790"/>
            <a:ext cx="2282190" cy="2781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" y="3716655"/>
            <a:ext cx="6164580" cy="2825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705" y="1522095"/>
            <a:ext cx="5916295" cy="5020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650" y="1494790"/>
            <a:ext cx="2174240" cy="2307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26630" y="732155"/>
            <a:ext cx="440309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主要研究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方向：神经网络架构设计与优化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             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计算机视觉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2022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年部分论文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Title and 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214755"/>
            <a:ext cx="8429625" cy="4019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7127" t="4454" r="6302" b="4484"/>
          <a:stretch>
            <a:fillRect/>
          </a:stretch>
        </p:blipFill>
        <p:spPr>
          <a:xfrm>
            <a:off x="9090025" y="3300095"/>
            <a:ext cx="2730500" cy="1934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0400" y="803910"/>
            <a:ext cx="5431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一作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夏卓凡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清华大学自动化系硕士研究生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400" y="742315"/>
            <a:ext cx="11068685" cy="4444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/>
              <a:t>Motivation</a:t>
            </a:r>
            <a:r>
              <a:rPr lang="zh-CN" altLang="en-US" b="1"/>
              <a:t>：</a:t>
            </a:r>
            <a:endParaRPr lang="en-US" b="1"/>
          </a:p>
          <a:p>
            <a:endParaRPr lang="en-US" b="1"/>
          </a:p>
          <a:p>
            <a:r>
              <a:rPr lang="en-US" b="1"/>
              <a:t>1. 图像分辨率高，像素点多，Transformer基于全局自注意力的计算导致计算量较大</a:t>
            </a:r>
            <a:endParaRPr lang="en-US" b="1"/>
          </a:p>
          <a:p>
            <a:r>
              <a:rPr lang="zh-CN" altLang="en-US" b="1"/>
              <a:t>（</a:t>
            </a:r>
            <a:r>
              <a:rPr lang="zh-CN" altLang="en-US" b="1">
                <a:sym typeface="+mn-ea"/>
              </a:rPr>
              <a:t>每个</a:t>
            </a:r>
            <a:r>
              <a:rPr lang="en-US" altLang="zh-CN" b="1">
                <a:sym typeface="+mn-ea"/>
              </a:rPr>
              <a:t>query</a:t>
            </a:r>
            <a:r>
              <a:rPr lang="zh-CN" altLang="en-US" b="1">
                <a:sym typeface="+mn-ea"/>
              </a:rPr>
              <a:t>参与计算的</a:t>
            </a:r>
            <a:r>
              <a:rPr lang="en-US" altLang="zh-CN" b="1">
                <a:sym typeface="+mn-ea"/>
              </a:rPr>
              <a:t>key</a:t>
            </a:r>
            <a:r>
              <a:rPr lang="zh-CN" altLang="en-US" b="1">
                <a:sym typeface="+mn-ea"/>
              </a:rPr>
              <a:t>的数量过多，导致计算成本高，收敛速度慢，并增加了过拟合的风险）</a:t>
            </a:r>
            <a:endParaRPr lang="zh-CN" altLang="en-US" b="1"/>
          </a:p>
          <a:p>
            <a:endParaRPr lang="zh-CN" altLang="en-US" b="1"/>
          </a:p>
          <a:p>
            <a:endParaRPr lang="en-US" altLang="zh-CN" b="1"/>
          </a:p>
          <a:p>
            <a:r>
              <a:rPr lang="en-US" altLang="zh-CN" b="1"/>
              <a:t>2. Swin Transformer</a:t>
            </a:r>
            <a:r>
              <a:rPr lang="en-US" altLang="zh-CN" baseline="30000"/>
              <a:t>[1]</a:t>
            </a:r>
            <a:r>
              <a:rPr lang="en-US" altLang="zh-CN" b="1"/>
              <a:t>基于窗口的局部注意来限制局部窗口中的注意</a:t>
            </a:r>
            <a:r>
              <a:rPr lang="zh-CN" altLang="en-US" b="1"/>
              <a:t>力</a:t>
            </a:r>
            <a:r>
              <a:rPr lang="en-US" altLang="zh-CN" b="1"/>
              <a:t>;</a:t>
            </a:r>
            <a:endParaRPr lang="zh-CN" altLang="en-US" b="1"/>
          </a:p>
          <a:p>
            <a:r>
              <a:rPr lang="en-US" altLang="zh-CN" b="1"/>
              <a:t>    Pyramid Vision Transformer</a:t>
            </a:r>
            <a:r>
              <a:rPr lang="en-US" altLang="zh-CN" baseline="30000"/>
              <a:t>[2]</a:t>
            </a:r>
            <a:r>
              <a:rPr lang="en-US" altLang="zh-CN" b="1"/>
              <a:t>(PVT)则对key/value特征图进行降采样，以节省计算量;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                                                                    </a:t>
            </a:r>
            <a:endParaRPr lang="en-US" altLang="zh-CN" b="1"/>
          </a:p>
          <a:p>
            <a:r>
              <a:rPr lang="en-US" altLang="zh-CN" b="1"/>
              <a:t>                                                                    </a:t>
            </a:r>
            <a:r>
              <a:rPr lang="zh-CN" altLang="en-US" b="1"/>
              <a:t>这两种</a:t>
            </a:r>
            <a:r>
              <a:rPr lang="en-US" altLang="zh-CN" b="1"/>
              <a:t>注意力模式是与数据无关的，可能不是最佳的</a:t>
            </a:r>
            <a:endParaRPr lang="en-US" altLang="zh-CN" b="1"/>
          </a:p>
          <a:p>
            <a:r>
              <a:rPr lang="en-US" altLang="zh-CN" b="1"/>
              <a:t>                                                                    </a:t>
            </a:r>
            <a:r>
              <a:rPr lang="zh-CN" altLang="en-US" b="1"/>
              <a:t>因为某些相关</a:t>
            </a:r>
            <a:r>
              <a:rPr lang="en-US" altLang="zh-CN" b="1"/>
              <a:t>的键/值很可能被删除，而不那么重要的键</a:t>
            </a:r>
            <a:r>
              <a:rPr lang="zh-CN" altLang="en-US" b="1"/>
              <a:t>会</a:t>
            </a:r>
            <a:r>
              <a:rPr lang="en-US" altLang="zh-CN" b="1"/>
              <a:t>被保留</a:t>
            </a:r>
            <a:endParaRPr lang="en-US" altLang="zh-CN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本文希望</a:t>
            </a:r>
            <a:r>
              <a:rPr lang="en-US" altLang="zh-CN" b="1"/>
              <a:t>给定query的key/value是灵活的，能够适应每个单独的输入</a:t>
            </a:r>
            <a:r>
              <a:rPr lang="zh-CN" altLang="en-US" b="1"/>
              <a:t>数据</a:t>
            </a:r>
            <a:endParaRPr lang="en-US" altLang="zh-CN" b="1"/>
          </a:p>
          <a:p>
            <a:endParaRPr lang="en-US" altLang="zh-CN" b="1"/>
          </a:p>
          <a:p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352425" y="5616575"/>
            <a:ext cx="116846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[1] Liu Z, Lin Y, Cao Y, et al. Swin transformer: Hierarchical vision transformer using shifted windows[C]//Proceedings of the IEEE/CVF International Conference on Computer Vision. 2021: 10012-10022.</a:t>
            </a:r>
            <a:endParaRPr lang="en-US" altLang="zh-CN" sz="1400"/>
          </a:p>
          <a:p>
            <a:r>
              <a:rPr lang="en-US" altLang="zh-CN" sz="1400">
                <a:sym typeface="+mn-ea"/>
              </a:rPr>
              <a:t>[2] Wang W, Xie E, Li X, et al. Pyramid vision transformer: A versatile backbone for dense prediction without convolutions[C]//Proceedings of the IEEE/CVF International Conference on Computer Vision. 2021: 568-578.</a:t>
            </a:r>
            <a:endParaRPr lang="en-US" altLang="zh-CN" sz="14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3350260"/>
            <a:ext cx="4667250" cy="96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360" y="950595"/>
            <a:ext cx="11068685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/>
              <a:t>idea</a:t>
            </a:r>
            <a:r>
              <a:rPr lang="zh-CN" altLang="en-US" b="1"/>
              <a:t>：来源于</a:t>
            </a:r>
            <a:r>
              <a:rPr lang="en-US" altLang="zh-CN" b="1"/>
              <a:t>Deformable Convolution Network</a:t>
            </a:r>
            <a:r>
              <a:rPr lang="en-US" altLang="zh-CN" baseline="30000"/>
              <a:t>[1]</a:t>
            </a:r>
            <a:r>
              <a:rPr lang="en-US" altLang="zh-CN" b="1"/>
              <a:t> (DCN)</a:t>
            </a:r>
            <a:r>
              <a:rPr lang="zh-CN" altLang="en-US" b="1"/>
              <a:t>，</a:t>
            </a:r>
            <a:r>
              <a:rPr lang="en-US" altLang="zh-CN" b="1"/>
              <a:t>DCN</a:t>
            </a:r>
            <a:r>
              <a:rPr lang="zh-CN" altLang="en-US" b="1">
                <a:sym typeface="+mn-ea"/>
              </a:rPr>
              <a:t>在数据的基础上选择性地关注具有更多信息</a:t>
            </a:r>
            <a:endParaRPr lang="zh-CN" altLang="en-US" b="1">
              <a:sym typeface="+mn-ea"/>
            </a:endParaRPr>
          </a:p>
          <a:p>
            <a:r>
              <a:rPr lang="zh-CN" altLang="en-US" b="1">
                <a:sym typeface="+mn-ea"/>
              </a:rPr>
              <a:t> </a:t>
            </a:r>
            <a:r>
              <a:rPr lang="en-US" altLang="zh-CN" b="1">
                <a:sym typeface="+mn-ea"/>
              </a:rPr>
              <a:t>          </a:t>
            </a:r>
            <a:r>
              <a:rPr lang="zh-CN" altLang="en-US" b="1">
                <a:sym typeface="+mn-ea"/>
              </a:rPr>
              <a:t>的区域</a:t>
            </a:r>
            <a:endParaRPr lang="zh-CN" altLang="en-US" b="1"/>
          </a:p>
          <a:p>
            <a:r>
              <a:rPr lang="en-US" altLang="zh-CN" b="1"/>
              <a:t> 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379730" y="6061710"/>
            <a:ext cx="11684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[1] </a:t>
            </a:r>
            <a:r>
              <a:rPr lang="en-US" altLang="zh-CN" sz="1400"/>
              <a:t>Dai J, Qi H, Xiong Y, et al. Deformable convolutional networks[C]//Proceedings of the IEEE international conference on computer vision. 2017: 764-773.</a:t>
            </a:r>
            <a:endParaRPr lang="en-US" altLang="zh-CN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739265"/>
            <a:ext cx="5544820" cy="18072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3600" y="4657725"/>
            <a:ext cx="104159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DCN</a:t>
            </a:r>
            <a:r>
              <a:rPr lang="zh-CN" altLang="en-US" b="1"/>
              <a:t>在</a:t>
            </a:r>
            <a:r>
              <a:rPr lang="zh-CN" altLang="en-US" b="1">
                <a:sym typeface="+mn-ea"/>
              </a:rPr>
              <a:t>整个特征图上针对不同像素学习不同的offset</a:t>
            </a:r>
            <a:endParaRPr lang="zh-CN" altLang="en-US" b="1">
              <a:sym typeface="+mn-ea"/>
            </a:endParaRPr>
          </a:p>
          <a:p>
            <a:r>
              <a:rPr lang="zh-CN" altLang="en-US" b="1">
                <a:sym typeface="+mn-ea"/>
              </a:rPr>
              <a:t>这样直接</a:t>
            </a:r>
            <a:r>
              <a:rPr lang="zh-CN" altLang="en-US" b="1"/>
              <a:t>引入</a:t>
            </a:r>
            <a:r>
              <a:rPr lang="en-US" altLang="zh-CN" b="1"/>
              <a:t>Transformer</a:t>
            </a:r>
            <a:r>
              <a:rPr lang="zh-CN" altLang="en-US" b="1"/>
              <a:t>会造成近似二次的</a:t>
            </a:r>
            <a:r>
              <a:rPr lang="zh-CN" altLang="en-US" b="1"/>
              <a:t>复杂度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>
                <a:sym typeface="+mn-ea"/>
              </a:rPr>
              <a:t>所以本文提出保持</a:t>
            </a:r>
            <a:r>
              <a:rPr lang="en-US" altLang="zh-CN" b="1">
                <a:sym typeface="+mn-ea"/>
              </a:rPr>
              <a:t>Query</a:t>
            </a:r>
            <a:r>
              <a:rPr lang="zh-CN" altLang="en-US" b="1">
                <a:sym typeface="+mn-ea"/>
              </a:rPr>
              <a:t>不变，针对</a:t>
            </a:r>
            <a:r>
              <a:rPr lang="en-US" altLang="zh-CN" b="1">
                <a:sym typeface="+mn-ea"/>
              </a:rPr>
              <a:t>Key/Value</a:t>
            </a:r>
            <a:r>
              <a:rPr lang="zh-CN" altLang="en-US" b="1">
                <a:sym typeface="+mn-ea"/>
              </a:rPr>
              <a:t>学习一个</a:t>
            </a:r>
            <a:r>
              <a:rPr lang="en-US" altLang="zh-CN" b="1">
                <a:sym typeface="+mn-ea"/>
              </a:rPr>
              <a:t>offset</a:t>
            </a:r>
            <a:r>
              <a:rPr lang="zh-CN" altLang="en-US" b="1">
                <a:sym typeface="+mn-ea"/>
              </a:rPr>
              <a:t>，取该处的特征值</a:t>
            </a:r>
            <a:r>
              <a:rPr lang="zh-CN" altLang="en-US" b="1">
                <a:sym typeface="+mn-ea"/>
              </a:rPr>
              <a:t>计算</a:t>
            </a:r>
            <a:endParaRPr lang="zh-CN" altLang="en-US" b="1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3489" b="15604"/>
          <a:stretch>
            <a:fillRect/>
          </a:stretch>
        </p:blipFill>
        <p:spPr>
          <a:xfrm>
            <a:off x="6400800" y="1233170"/>
            <a:ext cx="5585460" cy="352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0400" y="893445"/>
            <a:ext cx="10737850" cy="5384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>
              <a:sym typeface="+mn-ea"/>
            </a:endParaRPr>
          </a:p>
          <a:p>
            <a:endParaRPr lang="en-US" altLang="zh-CN" b="1">
              <a:sym typeface="+mn-ea"/>
            </a:endParaRPr>
          </a:p>
          <a:p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(a) ViT 中所有Q</a:t>
            </a:r>
            <a:r>
              <a:rPr lang="en-US" altLang="zh-CN" b="1">
                <a:sym typeface="+mn-ea"/>
              </a:rPr>
              <a:t>uery的感受野是一样的，都针对全局所有位置特征；</a:t>
            </a:r>
            <a:endParaRPr lang="en-US" altLang="zh-CN" b="1"/>
          </a:p>
          <a:p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(b) Swin Transformer中是局部Attention，处于不同窗口的两个Q</a:t>
            </a:r>
            <a:r>
              <a:rPr lang="en-US" altLang="zh-CN" b="1">
                <a:sym typeface="+mn-ea"/>
              </a:rPr>
              <a:t>uery针对的感受野区域是不一样的；</a:t>
            </a:r>
            <a:endParaRPr lang="en-US" altLang="zh-CN" b="1">
              <a:sym typeface="+mn-ea"/>
            </a:endParaRPr>
          </a:p>
          <a:p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(c) DCN则是针对周围九个位置学习偏差，之后采样</a:t>
            </a:r>
            <a:r>
              <a:rPr lang="zh-CN" altLang="en-US" b="1">
                <a:sym typeface="+mn-ea"/>
              </a:rPr>
              <a:t>经过偏移</a:t>
            </a:r>
            <a:r>
              <a:rPr lang="en-US" altLang="zh-CN" b="1">
                <a:sym typeface="+mn-ea"/>
              </a:rPr>
              <a:t>的特征位置；</a:t>
            </a:r>
            <a:endParaRPr lang="en-US" altLang="zh-CN" b="1">
              <a:sym typeface="+mn-ea"/>
            </a:endParaRPr>
          </a:p>
          <a:p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(d) DAT 则结合了ViT和DCN，所有的Query会共享相同的感受野，但这些感受野会有学出来的位置偏</a:t>
            </a:r>
            <a:r>
              <a:rPr lang="zh-CN" altLang="en-US" b="1">
                <a:sym typeface="+mn-ea"/>
              </a:rPr>
              <a:t>差；</a:t>
            </a:r>
            <a:endParaRPr lang="zh-CN" altLang="en-US" b="1"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98575" y="885825"/>
            <a:ext cx="9574530" cy="2995295"/>
            <a:chOff x="1520" y="2916"/>
            <a:chExt cx="15078" cy="4717"/>
          </a:xfrm>
        </p:grpSpPr>
        <p:grpSp>
          <p:nvGrpSpPr>
            <p:cNvPr id="10" name="组合 9"/>
            <p:cNvGrpSpPr/>
            <p:nvPr/>
          </p:nvGrpSpPr>
          <p:grpSpPr>
            <a:xfrm>
              <a:off x="1520" y="3431"/>
              <a:ext cx="15078" cy="4203"/>
              <a:chOff x="637" y="5775"/>
              <a:chExt cx="15078" cy="4203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/>
              <a:srcRect t="5561" r="51204" b="47971"/>
              <a:stretch>
                <a:fillRect/>
              </a:stretch>
            </p:blipFill>
            <p:spPr>
              <a:xfrm>
                <a:off x="637" y="5775"/>
                <a:ext cx="3850" cy="4203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/>
              <a:srcRect l="50849" t="6169" r="1204" b="47518"/>
              <a:stretch>
                <a:fillRect/>
              </a:stretch>
            </p:blipFill>
            <p:spPr>
              <a:xfrm>
                <a:off x="4448" y="5789"/>
                <a:ext cx="3783" cy="4189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/>
              <a:srcRect l="862" t="53687" r="51711"/>
              <a:stretch>
                <a:fillRect/>
              </a:stretch>
            </p:blipFill>
            <p:spPr>
              <a:xfrm>
                <a:off x="8231" y="5789"/>
                <a:ext cx="3742" cy="418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/>
              <a:srcRect l="50849" t="53842" r="1724"/>
              <a:stretch>
                <a:fillRect/>
              </a:stretch>
            </p:blipFill>
            <p:spPr>
              <a:xfrm>
                <a:off x="11973" y="5803"/>
                <a:ext cx="3742" cy="4175"/>
              </a:xfrm>
              <a:prstGeom prst="rect">
                <a:avLst/>
              </a:prstGeom>
            </p:spPr>
          </p:pic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" y="2916"/>
              <a:ext cx="8487" cy="5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Deformable Attention Transformer (DAT)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" y="1323340"/>
            <a:ext cx="10845165" cy="44602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0400" y="842645"/>
            <a:ext cx="29133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Deformable Attention</a:t>
            </a:r>
            <a:r>
              <a:rPr lang="en-US" altLang="zh-CN" sz="20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2000" b="1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7071995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Deformable Attention Transformer (</a:t>
            </a: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DAT)</a:t>
            </a: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400" y="1106805"/>
            <a:ext cx="2558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1. </a:t>
            </a:r>
            <a:r>
              <a:rPr lang="zh-CN" altLang="en-US" sz="2000" b="1"/>
              <a:t>生成</a:t>
            </a:r>
            <a:r>
              <a:rPr lang="zh-CN" altLang="en-US" sz="2000" b="1"/>
              <a:t>网格参考点</a:t>
            </a:r>
            <a:endParaRPr lang="zh-CN" altLang="en-US" sz="2000" b="1"/>
          </a:p>
        </p:txBody>
      </p:sp>
      <p:grpSp>
        <p:nvGrpSpPr>
          <p:cNvPr id="3" name="组合 2"/>
          <p:cNvGrpSpPr/>
          <p:nvPr/>
        </p:nvGrpSpPr>
        <p:grpSpPr>
          <a:xfrm>
            <a:off x="425450" y="2241550"/>
            <a:ext cx="11197590" cy="2526030"/>
            <a:chOff x="1145" y="3516"/>
            <a:chExt cx="17634" cy="3978"/>
          </a:xfrm>
        </p:grpSpPr>
        <p:grpSp>
          <p:nvGrpSpPr>
            <p:cNvPr id="24" name="组合 23"/>
            <p:cNvGrpSpPr/>
            <p:nvPr/>
          </p:nvGrpSpPr>
          <p:grpSpPr>
            <a:xfrm>
              <a:off x="1145" y="3516"/>
              <a:ext cx="17635" cy="3979"/>
              <a:chOff x="1145" y="2226"/>
              <a:chExt cx="17635" cy="3979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rcRect l="1129" t="46180" r="85324" b="21288"/>
              <a:stretch>
                <a:fillRect/>
              </a:stretch>
            </p:blipFill>
            <p:spPr>
              <a:xfrm>
                <a:off x="1145" y="2889"/>
                <a:ext cx="2303" cy="2274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1163" y="2283"/>
                <a:ext cx="109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b="1"/>
                  <a:t>输入：</a:t>
                </a:r>
                <a:endParaRPr lang="zh-CN" altLang="en-US" b="1"/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2" y="2226"/>
                <a:ext cx="3780" cy="655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/>
              <a:srcRect l="18918" t="7210" r="67624" b="60601"/>
              <a:stretch>
                <a:fillRect/>
              </a:stretch>
            </p:blipFill>
            <p:spPr>
              <a:xfrm>
                <a:off x="7629" y="2913"/>
                <a:ext cx="2288" cy="2250"/>
              </a:xfrm>
              <a:prstGeom prst="rect">
                <a:avLst/>
              </a:prstGeom>
            </p:spPr>
          </p:pic>
          <p:cxnSp>
            <p:nvCxnSpPr>
              <p:cNvPr id="11" name="直接箭头连接符 10"/>
              <p:cNvCxnSpPr>
                <a:stCxn id="7" idx="3"/>
                <a:endCxn id="10" idx="1"/>
              </p:cNvCxnSpPr>
              <p:nvPr/>
            </p:nvCxnSpPr>
            <p:spPr>
              <a:xfrm>
                <a:off x="3448" y="4026"/>
                <a:ext cx="4181" cy="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0" y="2283"/>
                <a:ext cx="3631" cy="630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7762" y="2336"/>
                <a:ext cx="176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b="1"/>
                  <a:t>参考点：</a:t>
                </a:r>
                <a:endParaRPr lang="zh-CN" altLang="en-US" b="1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7188" y="5133"/>
                <a:ext cx="5493" cy="1072"/>
                <a:chOff x="8694" y="5362"/>
                <a:chExt cx="6826" cy="1088"/>
              </a:xfrm>
            </p:grpSpPr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94" y="5362"/>
                  <a:ext cx="5339" cy="545"/>
                </a:xfrm>
                <a:prstGeom prst="rect">
                  <a:avLst/>
                </a:pr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94" y="5907"/>
                  <a:ext cx="6826" cy="543"/>
                </a:xfrm>
                <a:prstGeom prst="rect">
                  <a:avLst/>
                </a:prstGeom>
              </p:spPr>
            </p:pic>
          </p:grp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37" y="3441"/>
                <a:ext cx="1696" cy="585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00" y="2359"/>
                <a:ext cx="1245" cy="39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39" y="5255"/>
                <a:ext cx="1241" cy="415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2"/>
              <a:srcRect l="18918" t="7210" r="67624" b="60601"/>
              <a:stretch>
                <a:fillRect/>
              </a:stretch>
            </p:blipFill>
            <p:spPr>
              <a:xfrm>
                <a:off x="15666" y="2916"/>
                <a:ext cx="2288" cy="2250"/>
              </a:xfrm>
              <a:prstGeom prst="rect">
                <a:avLst/>
              </a:prstGeom>
            </p:spPr>
          </p:pic>
          <p:cxnSp>
            <p:nvCxnSpPr>
              <p:cNvPr id="22" name="直接箭头连接符 21"/>
              <p:cNvCxnSpPr>
                <a:stCxn id="10" idx="3"/>
                <a:endCxn id="21" idx="1"/>
              </p:cNvCxnSpPr>
              <p:nvPr/>
            </p:nvCxnSpPr>
            <p:spPr>
              <a:xfrm>
                <a:off x="9917" y="4038"/>
                <a:ext cx="5749" cy="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1419" y="3461"/>
                <a:ext cx="264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/>
                  <a:t>Normalize to</a:t>
                </a:r>
                <a:endParaRPr lang="en-US" altLang="zh-CN" b="1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5893" y="6401"/>
              <a:ext cx="141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下采样</a:t>
              </a:r>
              <a:endParaRPr lang="zh-CN" altLang="en-US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NTExMTU4YzczMDgzOWVmNDk2Mjc0OTVlMjIzMDA3NzAifQ=="/>
  <p:tag name="KSO_WPP_MARK_KEY" val="73acf950-e635-47f2-b1bd-a6423c8f39e8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3414</Words>
  <Application>WPS 演示</Application>
  <PresentationFormat>宽屏</PresentationFormat>
  <Paragraphs>326</Paragraphs>
  <Slides>21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21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等线</vt:lpstr>
      <vt:lpstr>微软雅黑</vt:lpstr>
      <vt:lpstr>Times New Roman</vt:lpstr>
      <vt:lpstr>Arial</vt:lpstr>
      <vt:lpstr>Arial Unicode MS</vt:lpstr>
      <vt:lpstr>等线 Light</vt:lpstr>
      <vt:lpstr>Calibri Light</vt:lpstr>
      <vt:lpstr>楷体</vt:lpstr>
      <vt:lpstr>华光隶变_CNKI</vt:lpstr>
      <vt:lpstr>华光综艺_CNKI</vt:lpstr>
      <vt:lpstr>Microsoft JhengHei UI Light</vt:lpstr>
      <vt:lpstr>华光隶书_CNKI</vt:lpstr>
      <vt:lpstr>华光行书_CNKI</vt:lpstr>
      <vt:lpstr>Cambria Math</vt:lpstr>
      <vt:lpstr>1_Office 主题​​</vt:lpstr>
      <vt:lpstr>2_Office 主题​​</vt:lpstr>
      <vt:lpstr>1_自定义设计方案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子安先生</cp:lastModifiedBy>
  <cp:revision>86</cp:revision>
  <dcterms:created xsi:type="dcterms:W3CDTF">2019-03-09T08:01:00Z</dcterms:created>
  <dcterms:modified xsi:type="dcterms:W3CDTF">2022-11-12T05:17:35Z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E30E4612DA564EB58A956DCCC6E04621</vt:lpwstr>
  </property>
</Properties>
</file>